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3" r:id="rId7"/>
    <p:sldId id="264"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480"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redhat.com/en/topics/virtualization/what-is-a-virtual-machin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245274-9CD9-7B84-8301-26ECADFBAF3C}"/>
              </a:ext>
            </a:extLst>
          </p:cNvPr>
          <p:cNvSpPr>
            <a:spLocks noGrp="1"/>
          </p:cNvSpPr>
          <p:nvPr>
            <p:ph type="ctrTitle"/>
          </p:nvPr>
        </p:nvSpPr>
        <p:spPr>
          <a:xfrm>
            <a:off x="2688165" y="1684492"/>
            <a:ext cx="6815669" cy="3489016"/>
          </a:xfrm>
        </p:spPr>
        <p:txBody>
          <a:bodyPr anchor="t"/>
          <a:lstStyle/>
          <a:p>
            <a:r>
              <a:rPr lang="en-US" sz="4000" dirty="0"/>
              <a:t/>
            </a:r>
            <a:br>
              <a:rPr lang="en-US" sz="4000" dirty="0"/>
            </a:br>
            <a:r>
              <a:rPr lang="en-US" sz="4000" dirty="0"/>
              <a:t>Topic: Understanding Hypervisors</a:t>
            </a:r>
          </a:p>
        </p:txBody>
      </p:sp>
      <p:sp>
        <p:nvSpPr>
          <p:cNvPr id="4" name="TextBox 3">
            <a:extLst>
              <a:ext uri="{FF2B5EF4-FFF2-40B4-BE49-F238E27FC236}">
                <a16:creationId xmlns:a16="http://schemas.microsoft.com/office/drawing/2014/main" xmlns="" id="{EE1CC56A-E9AC-5A7E-0AA0-D17471430F1B}"/>
              </a:ext>
            </a:extLst>
          </p:cNvPr>
          <p:cNvSpPr txBox="1"/>
          <p:nvPr/>
        </p:nvSpPr>
        <p:spPr>
          <a:xfrm>
            <a:off x="5183468" y="2512732"/>
            <a:ext cx="1828800" cy="307777"/>
          </a:xfrm>
          <a:prstGeom prst="rect">
            <a:avLst/>
          </a:prstGeom>
          <a:noFill/>
        </p:spPr>
        <p:txBody>
          <a:bodyPr wrap="square" rtlCol="0">
            <a:spAutoFit/>
          </a:bodyPr>
          <a:lstStyle/>
          <a:p>
            <a:pPr algn="l"/>
            <a:endParaRPr lang="en-US" sz="1400"/>
          </a:p>
        </p:txBody>
      </p:sp>
    </p:spTree>
    <p:extLst>
      <p:ext uri="{BB962C8B-B14F-4D97-AF65-F5344CB8AC3E}">
        <p14:creationId xmlns:p14="http://schemas.microsoft.com/office/powerpoint/2010/main" val="391366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81997A-6E03-E2C1-D169-08406BA578FB}"/>
              </a:ext>
            </a:extLst>
          </p:cNvPr>
          <p:cNvSpPr>
            <a:spLocks noGrp="1"/>
          </p:cNvSpPr>
          <p:nvPr>
            <p:ph type="title"/>
          </p:nvPr>
        </p:nvSpPr>
        <p:spPr>
          <a:xfrm>
            <a:off x="-2215774" y="1299634"/>
            <a:ext cx="9601196" cy="848162"/>
          </a:xfrm>
        </p:spPr>
        <p:txBody>
          <a:bodyPr>
            <a:noAutofit/>
          </a:bodyPr>
          <a:lstStyle/>
          <a:p>
            <a:r>
              <a:rPr lang="en-US" sz="5400" b="1"/>
              <a:t>Outline </a:t>
            </a:r>
          </a:p>
        </p:txBody>
      </p:sp>
      <p:sp>
        <p:nvSpPr>
          <p:cNvPr id="3" name="Content Placeholder 2">
            <a:extLst>
              <a:ext uri="{FF2B5EF4-FFF2-40B4-BE49-F238E27FC236}">
                <a16:creationId xmlns:a16="http://schemas.microsoft.com/office/drawing/2014/main" xmlns="" id="{6B147A70-E07C-AF7E-A124-A4923167E4C6}"/>
              </a:ext>
            </a:extLst>
          </p:cNvPr>
          <p:cNvSpPr>
            <a:spLocks noGrp="1"/>
          </p:cNvSpPr>
          <p:nvPr>
            <p:ph idx="1"/>
          </p:nvPr>
        </p:nvSpPr>
        <p:spPr>
          <a:xfrm>
            <a:off x="1463490" y="2706344"/>
            <a:ext cx="9601196" cy="3318936"/>
          </a:xfrm>
        </p:spPr>
        <p:txBody>
          <a:bodyPr>
            <a:normAutofit/>
          </a:bodyPr>
          <a:lstStyle/>
          <a:p>
            <a:r>
              <a:rPr lang="en-US" sz="2800"/>
              <a:t>What is a Hypervisor?</a:t>
            </a:r>
          </a:p>
          <a:p>
            <a:r>
              <a:rPr lang="en-US" sz="2800"/>
              <a:t>The Role of Hypervisor Technology</a:t>
            </a:r>
          </a:p>
          <a:p>
            <a:r>
              <a:rPr lang="en-US" sz="2800"/>
              <a:t>Hypervisor vs. Virtual Machine</a:t>
            </a:r>
          </a:p>
          <a:p>
            <a:r>
              <a:rPr lang="en-US" sz="2800"/>
              <a:t>Hypervisor Types</a:t>
            </a:r>
          </a:p>
          <a:p>
            <a:r>
              <a:rPr lang="en-US" sz="2800"/>
              <a:t>How Does a Hypervisor Work?</a:t>
            </a:r>
          </a:p>
        </p:txBody>
      </p:sp>
    </p:spTree>
    <p:extLst>
      <p:ext uri="{BB962C8B-B14F-4D97-AF65-F5344CB8AC3E}">
        <p14:creationId xmlns:p14="http://schemas.microsoft.com/office/powerpoint/2010/main" val="56445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C5D5EF-F25D-6B5D-4083-7DE694FA5299}"/>
              </a:ext>
            </a:extLst>
          </p:cNvPr>
          <p:cNvSpPr>
            <a:spLocks noGrp="1"/>
          </p:cNvSpPr>
          <p:nvPr>
            <p:ph type="title"/>
          </p:nvPr>
        </p:nvSpPr>
        <p:spPr>
          <a:xfrm>
            <a:off x="-1188568" y="982132"/>
            <a:ext cx="9601196" cy="1303867"/>
          </a:xfrm>
        </p:spPr>
        <p:txBody>
          <a:bodyPr/>
          <a:lstStyle/>
          <a:p>
            <a:r>
              <a:rPr lang="en-US" b="1"/>
              <a:t>What is Hypervisor? </a:t>
            </a:r>
          </a:p>
        </p:txBody>
      </p:sp>
      <p:sp>
        <p:nvSpPr>
          <p:cNvPr id="5" name="Content Placeholder 4">
            <a:extLst>
              <a:ext uri="{FF2B5EF4-FFF2-40B4-BE49-F238E27FC236}">
                <a16:creationId xmlns:a16="http://schemas.microsoft.com/office/drawing/2014/main" xmlns="" id="{0FFA00F5-46A2-1036-6738-46248072CA67}"/>
              </a:ext>
            </a:extLst>
          </p:cNvPr>
          <p:cNvSpPr>
            <a:spLocks noGrp="1"/>
          </p:cNvSpPr>
          <p:nvPr>
            <p:ph idx="1"/>
          </p:nvPr>
        </p:nvSpPr>
        <p:spPr/>
        <p:txBody>
          <a:bodyPr>
            <a:normAutofit/>
          </a:bodyPr>
          <a:lstStyle/>
          <a:p>
            <a:r>
              <a:rPr lang="en-US" sz="2800" b="0" i="0">
                <a:solidFill>
                  <a:srgbClr val="151515"/>
                </a:solidFill>
                <a:effectLst/>
              </a:rPr>
              <a:t>A hypervisor is software that creates and runs </a:t>
            </a:r>
            <a:r>
              <a:rPr lang="en-US" sz="2800" b="0" i="0" u="none" strike="noStrike">
                <a:solidFill>
                  <a:srgbClr val="0066CC"/>
                </a:solidFill>
                <a:effectLst/>
                <a:hlinkClick r:id="rId2"/>
              </a:rPr>
              <a:t>virtual machines (VMs)</a:t>
            </a:r>
            <a:r>
              <a:rPr lang="en-US" sz="2800" b="0" i="0">
                <a:solidFill>
                  <a:srgbClr val="151515"/>
                </a:solidFill>
                <a:effectLst/>
              </a:rPr>
              <a:t>. A hypervisor, sometimes called a virtual machine monitor (VMM), isolates the hypervisor operating system and resources from the virtual machines and enables the creation and management of those VMs.</a:t>
            </a:r>
          </a:p>
          <a:p>
            <a:r>
              <a:rPr lang="en-US" sz="2800"/>
              <a:t>A hypervisor is a type of software or hardware used to create virtual machines and then run those virtual machines day to day. </a:t>
            </a:r>
          </a:p>
        </p:txBody>
      </p:sp>
    </p:spTree>
    <p:extLst>
      <p:ext uri="{BB962C8B-B14F-4D97-AF65-F5344CB8AC3E}">
        <p14:creationId xmlns:p14="http://schemas.microsoft.com/office/powerpoint/2010/main" val="315158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EC19EA-E28F-63FB-624D-135AD6FA7D9B}"/>
              </a:ext>
            </a:extLst>
          </p:cNvPr>
          <p:cNvSpPr>
            <a:spLocks noGrp="1"/>
          </p:cNvSpPr>
          <p:nvPr>
            <p:ph type="title"/>
          </p:nvPr>
        </p:nvSpPr>
        <p:spPr>
          <a:xfrm>
            <a:off x="1434354" y="1253596"/>
            <a:ext cx="9601196" cy="1303867"/>
          </a:xfrm>
        </p:spPr>
        <p:txBody>
          <a:bodyPr>
            <a:noAutofit/>
          </a:bodyPr>
          <a:lstStyle/>
          <a:p>
            <a:r>
              <a:rPr lang="en-US" b="1">
                <a:solidFill>
                  <a:schemeClr val="tx1"/>
                </a:solidFill>
              </a:rPr>
              <a:t>Hypervisor</a:t>
            </a:r>
            <a:r>
              <a:rPr lang="en-US">
                <a:solidFill>
                  <a:schemeClr val="tx1"/>
                </a:solidFill>
              </a:rPr>
              <a:t> </a:t>
            </a:r>
            <a:r>
              <a:rPr lang="en-US" b="1">
                <a:solidFill>
                  <a:schemeClr val="tx1"/>
                </a:solidFill>
              </a:rPr>
              <a:t>in</a:t>
            </a:r>
            <a:r>
              <a:rPr lang="en-US">
                <a:solidFill>
                  <a:schemeClr val="tx1"/>
                </a:solidFill>
              </a:rPr>
              <a:t> </a:t>
            </a:r>
            <a:r>
              <a:rPr lang="en-US" b="1">
                <a:solidFill>
                  <a:schemeClr val="tx1"/>
                </a:solidFill>
              </a:rPr>
              <a:t>virtualization</a:t>
            </a:r>
            <a:r>
              <a:rPr lang="en-US">
                <a:solidFill>
                  <a:schemeClr val="tx1"/>
                </a:solidFill>
              </a:rPr>
              <a:t/>
            </a:r>
            <a:br>
              <a:rPr lang="en-US">
                <a:solidFill>
                  <a:schemeClr val="tx1"/>
                </a:solidFill>
              </a:rPr>
            </a:br>
            <a:endParaRPr lang="en-US">
              <a:solidFill>
                <a:schemeClr val="tx1"/>
              </a:solidFill>
            </a:endParaRPr>
          </a:p>
        </p:txBody>
      </p:sp>
      <p:pic>
        <p:nvPicPr>
          <p:cNvPr id="6" name="Content Placeholder 5">
            <a:extLst>
              <a:ext uri="{FF2B5EF4-FFF2-40B4-BE49-F238E27FC236}">
                <a16:creationId xmlns:a16="http://schemas.microsoft.com/office/drawing/2014/main" xmlns="" id="{86839610-F58D-FAE5-E3FB-9B0D4FF9B2CF}"/>
              </a:ext>
            </a:extLst>
          </p:cNvPr>
          <p:cNvPicPr>
            <a:picLocks noGrp="1" noChangeAspect="1"/>
          </p:cNvPicPr>
          <p:nvPr>
            <p:ph idx="1"/>
          </p:nvPr>
        </p:nvPicPr>
        <p:blipFill>
          <a:blip r:embed="rId2"/>
          <a:stretch>
            <a:fillRect/>
          </a:stretch>
        </p:blipFill>
        <p:spPr>
          <a:xfrm>
            <a:off x="1606175" y="2557463"/>
            <a:ext cx="9151471" cy="3317875"/>
          </a:xfrm>
          <a:prstGeom prst="rect">
            <a:avLst/>
          </a:prstGeom>
        </p:spPr>
      </p:pic>
    </p:spTree>
    <p:extLst>
      <p:ext uri="{BB962C8B-B14F-4D97-AF65-F5344CB8AC3E}">
        <p14:creationId xmlns:p14="http://schemas.microsoft.com/office/powerpoint/2010/main" val="250070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B08C44-B750-267B-0933-B0EA0D8FA990}"/>
              </a:ext>
            </a:extLst>
          </p:cNvPr>
          <p:cNvSpPr>
            <a:spLocks noGrp="1"/>
          </p:cNvSpPr>
          <p:nvPr>
            <p:ph type="title"/>
          </p:nvPr>
        </p:nvSpPr>
        <p:spPr>
          <a:xfrm>
            <a:off x="772461" y="982132"/>
            <a:ext cx="9601196" cy="1303867"/>
          </a:xfrm>
        </p:spPr>
        <p:txBody>
          <a:bodyPr/>
          <a:lstStyle/>
          <a:p>
            <a:r>
              <a:rPr lang="en-US" b="1" i="0">
                <a:solidFill>
                  <a:schemeClr val="tx1"/>
                </a:solidFill>
                <a:effectLst/>
              </a:rPr>
              <a:t>The Role of Hypervisor Technology</a:t>
            </a:r>
          </a:p>
        </p:txBody>
      </p:sp>
      <p:sp>
        <p:nvSpPr>
          <p:cNvPr id="3" name="Content Placeholder 2">
            <a:extLst>
              <a:ext uri="{FF2B5EF4-FFF2-40B4-BE49-F238E27FC236}">
                <a16:creationId xmlns:a16="http://schemas.microsoft.com/office/drawing/2014/main" xmlns="" id="{B99179CA-DEDA-AD90-B2EE-5EDEAB951425}"/>
              </a:ext>
            </a:extLst>
          </p:cNvPr>
          <p:cNvSpPr>
            <a:spLocks noGrp="1"/>
          </p:cNvSpPr>
          <p:nvPr>
            <p:ph idx="1"/>
          </p:nvPr>
        </p:nvSpPr>
        <p:spPr>
          <a:xfrm>
            <a:off x="1295402" y="2556932"/>
            <a:ext cx="9601196" cy="3318936"/>
          </a:xfrm>
        </p:spPr>
        <p:txBody>
          <a:bodyPr>
            <a:noAutofit/>
          </a:bodyPr>
          <a:lstStyle/>
          <a:p>
            <a:r>
              <a:rPr lang="en-US" sz="2800"/>
              <a:t>The hypervisor is the boss of virtual machines, which we’ll call VMs from here on. The hypervisor allocates resources to VMs or, in other words, manages the physical resources, such as CPU, memory, and storage, that execute functions in the VM environments.</a:t>
            </a:r>
          </a:p>
          <a:p>
            <a:r>
              <a:rPr lang="en-US" sz="2800"/>
              <a:t>A hypervisor allows one host computer to support multiple guest VMs by virtually sharing its resources, such as memory and processing.</a:t>
            </a:r>
          </a:p>
        </p:txBody>
      </p:sp>
    </p:spTree>
    <p:extLst>
      <p:ext uri="{BB962C8B-B14F-4D97-AF65-F5344CB8AC3E}">
        <p14:creationId xmlns:p14="http://schemas.microsoft.com/office/powerpoint/2010/main" val="35896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75FF82-8055-0652-8069-3DA5D6018C04}"/>
              </a:ext>
            </a:extLst>
          </p:cNvPr>
          <p:cNvSpPr>
            <a:spLocks noGrp="1"/>
          </p:cNvSpPr>
          <p:nvPr>
            <p:ph type="title"/>
          </p:nvPr>
        </p:nvSpPr>
        <p:spPr>
          <a:xfrm>
            <a:off x="1295401" y="982132"/>
            <a:ext cx="9601196" cy="1303867"/>
          </a:xfrm>
        </p:spPr>
        <p:txBody>
          <a:bodyPr/>
          <a:lstStyle/>
          <a:p>
            <a:r>
              <a:rPr lang="en-US" b="1"/>
              <a:t>Hypervisor vs. Virtual Machine</a:t>
            </a:r>
          </a:p>
        </p:txBody>
      </p:sp>
      <p:sp>
        <p:nvSpPr>
          <p:cNvPr id="6" name="Content Placeholder 5">
            <a:extLst>
              <a:ext uri="{FF2B5EF4-FFF2-40B4-BE49-F238E27FC236}">
                <a16:creationId xmlns:a16="http://schemas.microsoft.com/office/drawing/2014/main" xmlns="" id="{537C00CC-69F0-FCEC-F5C1-F648BAD2610A}"/>
              </a:ext>
            </a:extLst>
          </p:cNvPr>
          <p:cNvSpPr>
            <a:spLocks noGrp="1"/>
          </p:cNvSpPr>
          <p:nvPr>
            <p:ph idx="1"/>
          </p:nvPr>
        </p:nvSpPr>
        <p:spPr>
          <a:xfrm>
            <a:off x="1494116" y="2764242"/>
            <a:ext cx="9786472" cy="2943662"/>
          </a:xfrm>
        </p:spPr>
        <p:txBody>
          <a:bodyPr/>
          <a:lstStyle/>
          <a:p>
            <a:r>
              <a:rPr lang="en-US"/>
              <a:t>It is possible to have VMs without a hypervisor. Such virtualization typically takes the form of containers, basically tinier, cheaper, more portable VMs that use the </a:t>
            </a:r>
            <a:r>
              <a:rPr lang="en-US" sz="2800"/>
              <a:t>same</a:t>
            </a:r>
            <a:r>
              <a:rPr lang="en-US"/>
              <a:t> O/S as the host machine.
It’s probably best to think of hypervisors and VMs as a package deal, however, with </a:t>
            </a:r>
            <a:r>
              <a:rPr lang="en-US" sz="2800"/>
              <a:t>containers</a:t>
            </a:r>
            <a:r>
              <a:rPr lang="en-US"/>
              <a:t> representing a different architecture with its own advantages and use cases.</a:t>
            </a:r>
          </a:p>
        </p:txBody>
      </p:sp>
    </p:spTree>
    <p:extLst>
      <p:ext uri="{BB962C8B-B14F-4D97-AF65-F5344CB8AC3E}">
        <p14:creationId xmlns:p14="http://schemas.microsoft.com/office/powerpoint/2010/main" val="402254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04EEC1-87F6-830B-869F-89406DC355D4}"/>
              </a:ext>
            </a:extLst>
          </p:cNvPr>
          <p:cNvSpPr>
            <a:spLocks noGrp="1"/>
          </p:cNvSpPr>
          <p:nvPr>
            <p:ph type="title"/>
          </p:nvPr>
        </p:nvSpPr>
        <p:spPr>
          <a:xfrm>
            <a:off x="1108637" y="982132"/>
            <a:ext cx="9601196" cy="1303867"/>
          </a:xfrm>
        </p:spPr>
        <p:txBody>
          <a:bodyPr/>
          <a:lstStyle/>
          <a:p>
            <a:r>
              <a:rPr lang="en-US" b="1"/>
              <a:t>Hypervisor</a:t>
            </a:r>
            <a:r>
              <a:rPr lang="en-US"/>
              <a:t> </a:t>
            </a:r>
            <a:r>
              <a:rPr lang="en-US" b="1"/>
              <a:t>Types</a:t>
            </a:r>
          </a:p>
        </p:txBody>
      </p:sp>
      <p:pic>
        <p:nvPicPr>
          <p:cNvPr id="6" name="Content Placeholder 5">
            <a:extLst>
              <a:ext uri="{FF2B5EF4-FFF2-40B4-BE49-F238E27FC236}">
                <a16:creationId xmlns:a16="http://schemas.microsoft.com/office/drawing/2014/main" xmlns="" id="{C59F4C29-E6BB-3358-F90D-F906F67FC3E0}"/>
              </a:ext>
            </a:extLst>
          </p:cNvPr>
          <p:cNvPicPr>
            <a:picLocks noGrp="1" noChangeAspect="1"/>
          </p:cNvPicPr>
          <p:nvPr>
            <p:ph idx="1"/>
          </p:nvPr>
        </p:nvPicPr>
        <p:blipFill rotWithShape="1">
          <a:blip r:embed="rId2"/>
          <a:srcRect t="10844"/>
          <a:stretch/>
        </p:blipFill>
        <p:spPr>
          <a:xfrm>
            <a:off x="1382058" y="2633382"/>
            <a:ext cx="10477500" cy="3055721"/>
          </a:xfrm>
          <a:prstGeom prst="rect">
            <a:avLst/>
          </a:prstGeom>
        </p:spPr>
      </p:pic>
    </p:spTree>
    <p:extLst>
      <p:ext uri="{BB962C8B-B14F-4D97-AF65-F5344CB8AC3E}">
        <p14:creationId xmlns:p14="http://schemas.microsoft.com/office/powerpoint/2010/main" val="306561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4F596-7549-546D-6407-CDFCCC063D74}"/>
              </a:ext>
            </a:extLst>
          </p:cNvPr>
          <p:cNvSpPr>
            <a:spLocks noGrp="1"/>
          </p:cNvSpPr>
          <p:nvPr>
            <p:ph type="title"/>
          </p:nvPr>
        </p:nvSpPr>
        <p:spPr>
          <a:xfrm>
            <a:off x="249520" y="982132"/>
            <a:ext cx="9601196" cy="1303867"/>
          </a:xfrm>
        </p:spPr>
        <p:txBody>
          <a:bodyPr/>
          <a:lstStyle/>
          <a:p>
            <a:r>
              <a:rPr lang="en-US" b="1"/>
              <a:t>How</a:t>
            </a:r>
            <a:r>
              <a:rPr lang="en-US"/>
              <a:t> </a:t>
            </a:r>
            <a:r>
              <a:rPr lang="en-US" b="1"/>
              <a:t>Does</a:t>
            </a:r>
            <a:r>
              <a:rPr lang="en-US"/>
              <a:t> </a:t>
            </a:r>
            <a:r>
              <a:rPr lang="en-US" b="1"/>
              <a:t>a</a:t>
            </a:r>
            <a:r>
              <a:rPr lang="en-US"/>
              <a:t> </a:t>
            </a:r>
            <a:r>
              <a:rPr lang="en-US" b="1"/>
              <a:t>Hypervisor</a:t>
            </a:r>
            <a:r>
              <a:rPr lang="en-US"/>
              <a:t> </a:t>
            </a:r>
            <a:r>
              <a:rPr lang="en-US" b="1"/>
              <a:t>Work</a:t>
            </a:r>
            <a:r>
              <a:rPr lang="en-US"/>
              <a:t>?</a:t>
            </a:r>
          </a:p>
        </p:txBody>
      </p:sp>
      <p:pic>
        <p:nvPicPr>
          <p:cNvPr id="4" name="Picture 4">
            <a:extLst>
              <a:ext uri="{FF2B5EF4-FFF2-40B4-BE49-F238E27FC236}">
                <a16:creationId xmlns:a16="http://schemas.microsoft.com/office/drawing/2014/main" xmlns="" id="{95B67504-CFED-74D5-C24B-0D2DAFD1C0DC}"/>
              </a:ext>
            </a:extLst>
          </p:cNvPr>
          <p:cNvPicPr>
            <a:picLocks noGrp="1" noChangeAspect="1"/>
          </p:cNvPicPr>
          <p:nvPr>
            <p:ph idx="1"/>
          </p:nvPr>
        </p:nvPicPr>
        <p:blipFill>
          <a:blip r:embed="rId2"/>
          <a:stretch>
            <a:fillRect/>
          </a:stretch>
        </p:blipFill>
        <p:spPr>
          <a:xfrm>
            <a:off x="1865779" y="2609850"/>
            <a:ext cx="8460441" cy="3534708"/>
          </a:xfrm>
        </p:spPr>
      </p:pic>
    </p:spTree>
    <p:extLst>
      <p:ext uri="{BB962C8B-B14F-4D97-AF65-F5344CB8AC3E}">
        <p14:creationId xmlns:p14="http://schemas.microsoft.com/office/powerpoint/2010/main" val="142945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6B307CA-425C-66EC-6CC6-79CFB3864C7A}"/>
              </a:ext>
            </a:extLst>
          </p:cNvPr>
          <p:cNvPicPr>
            <a:picLocks noGrp="1" noChangeAspect="1"/>
          </p:cNvPicPr>
          <p:nvPr>
            <p:ph idx="1"/>
          </p:nvPr>
        </p:nvPicPr>
        <p:blipFill>
          <a:blip r:embed="rId2"/>
          <a:stretch>
            <a:fillRect/>
          </a:stretch>
        </p:blipFill>
        <p:spPr>
          <a:xfrm>
            <a:off x="1326030" y="1075764"/>
            <a:ext cx="9956049" cy="4706471"/>
          </a:xfrm>
        </p:spPr>
      </p:pic>
    </p:spTree>
    <p:extLst>
      <p:ext uri="{BB962C8B-B14F-4D97-AF65-F5344CB8AC3E}">
        <p14:creationId xmlns:p14="http://schemas.microsoft.com/office/powerpoint/2010/main" val="6984989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168</Words>
  <Application>Microsoft Office PowerPoint</Application>
  <PresentationFormat>Custom</PresentationFormat>
  <Paragraphs>18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Organic</vt:lpstr>
      <vt:lpstr> Topic: Understanding Hypervisors</vt:lpstr>
      <vt:lpstr>Outline </vt:lpstr>
      <vt:lpstr>What is Hypervisor? </vt:lpstr>
      <vt:lpstr>Hypervisor in virtualization </vt:lpstr>
      <vt:lpstr>The Role of Hypervisor Technology</vt:lpstr>
      <vt:lpstr>Hypervisor vs. Virtual Machine</vt:lpstr>
      <vt:lpstr>Hypervisor Types</vt:lpstr>
      <vt:lpstr>How Does a Hypervisor Work?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Abinaya B BCA</dc:creator>
  <cp:lastModifiedBy>new</cp:lastModifiedBy>
  <cp:revision>3</cp:revision>
  <dcterms:created xsi:type="dcterms:W3CDTF">2023-07-25T12:54:04Z</dcterms:created>
  <dcterms:modified xsi:type="dcterms:W3CDTF">2023-07-29T06:07:12Z</dcterms:modified>
</cp:coreProperties>
</file>